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60" r:id="rId3"/>
    <p:sldId id="261" r:id="rId4"/>
    <p:sldId id="257" r:id="rId5"/>
    <p:sldId id="259" r:id="rId6"/>
    <p:sldId id="258"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5849"/>
    <a:srgbClr val="FF5050"/>
    <a:srgbClr val="8B77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384" autoAdjust="0"/>
  </p:normalViewPr>
  <p:slideViewPr>
    <p:cSldViewPr snapToGrid="0">
      <p:cViewPr varScale="1">
        <p:scale>
          <a:sx n="70" d="100"/>
          <a:sy n="70" d="100"/>
        </p:scale>
        <p:origin x="9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AC2F5D4-F8D1-4C65-8D1D-C603815917A2}" type="datetimeFigureOut">
              <a:rPr lang="en-US" smtClean="0"/>
              <a:t>29-Mar-21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FBE372-C11A-4595-A9F0-8F3F3609E4A9}" type="slidenum">
              <a:rPr lang="en-US" smtClean="0"/>
              <a:t>‹#›</a:t>
            </a:fld>
            <a:endParaRPr lang="en-US"/>
          </a:p>
        </p:txBody>
      </p:sp>
    </p:spTree>
    <p:extLst>
      <p:ext uri="{BB962C8B-B14F-4D97-AF65-F5344CB8AC3E}">
        <p14:creationId xmlns:p14="http://schemas.microsoft.com/office/powerpoint/2010/main" val="2416168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C2F5D4-F8D1-4C65-8D1D-C603815917A2}" type="datetimeFigureOut">
              <a:rPr lang="en-US" smtClean="0"/>
              <a:t>29-Mar-21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FBE372-C11A-4595-A9F0-8F3F3609E4A9}" type="slidenum">
              <a:rPr lang="en-US" smtClean="0"/>
              <a:t>‹#›</a:t>
            </a:fld>
            <a:endParaRPr lang="en-US"/>
          </a:p>
        </p:txBody>
      </p:sp>
    </p:spTree>
    <p:extLst>
      <p:ext uri="{BB962C8B-B14F-4D97-AF65-F5344CB8AC3E}">
        <p14:creationId xmlns:p14="http://schemas.microsoft.com/office/powerpoint/2010/main" val="2109579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C2F5D4-F8D1-4C65-8D1D-C603815917A2}" type="datetimeFigureOut">
              <a:rPr lang="en-US" smtClean="0"/>
              <a:t>29-Mar-21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FBE372-C11A-4595-A9F0-8F3F3609E4A9}" type="slidenum">
              <a:rPr lang="en-US" smtClean="0"/>
              <a:t>‹#›</a:t>
            </a:fld>
            <a:endParaRPr lang="en-US"/>
          </a:p>
        </p:txBody>
      </p:sp>
    </p:spTree>
    <p:extLst>
      <p:ext uri="{BB962C8B-B14F-4D97-AF65-F5344CB8AC3E}">
        <p14:creationId xmlns:p14="http://schemas.microsoft.com/office/powerpoint/2010/main" val="1577294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C2F5D4-F8D1-4C65-8D1D-C603815917A2}" type="datetimeFigureOut">
              <a:rPr lang="en-US" smtClean="0"/>
              <a:t>29-Mar-21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FBE372-C11A-4595-A9F0-8F3F3609E4A9}" type="slidenum">
              <a:rPr lang="en-US" smtClean="0"/>
              <a:t>‹#›</a:t>
            </a:fld>
            <a:endParaRPr lang="en-US"/>
          </a:p>
        </p:txBody>
      </p:sp>
    </p:spTree>
    <p:extLst>
      <p:ext uri="{BB962C8B-B14F-4D97-AF65-F5344CB8AC3E}">
        <p14:creationId xmlns:p14="http://schemas.microsoft.com/office/powerpoint/2010/main" val="3792451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C2F5D4-F8D1-4C65-8D1D-C603815917A2}" type="datetimeFigureOut">
              <a:rPr lang="en-US" smtClean="0"/>
              <a:t>29-Mar-21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FBE372-C11A-4595-A9F0-8F3F3609E4A9}" type="slidenum">
              <a:rPr lang="en-US" smtClean="0"/>
              <a:t>‹#›</a:t>
            </a:fld>
            <a:endParaRPr lang="en-US"/>
          </a:p>
        </p:txBody>
      </p:sp>
    </p:spTree>
    <p:extLst>
      <p:ext uri="{BB962C8B-B14F-4D97-AF65-F5344CB8AC3E}">
        <p14:creationId xmlns:p14="http://schemas.microsoft.com/office/powerpoint/2010/main" val="3206913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AC2F5D4-F8D1-4C65-8D1D-C603815917A2}" type="datetimeFigureOut">
              <a:rPr lang="en-US" smtClean="0"/>
              <a:t>29-Mar-21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FBE372-C11A-4595-A9F0-8F3F3609E4A9}" type="slidenum">
              <a:rPr lang="en-US" smtClean="0"/>
              <a:t>‹#›</a:t>
            </a:fld>
            <a:endParaRPr lang="en-US"/>
          </a:p>
        </p:txBody>
      </p:sp>
    </p:spTree>
    <p:extLst>
      <p:ext uri="{BB962C8B-B14F-4D97-AF65-F5344CB8AC3E}">
        <p14:creationId xmlns:p14="http://schemas.microsoft.com/office/powerpoint/2010/main" val="2551670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AC2F5D4-F8D1-4C65-8D1D-C603815917A2}" type="datetimeFigureOut">
              <a:rPr lang="en-US" smtClean="0"/>
              <a:t>29-Mar-21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FBE372-C11A-4595-A9F0-8F3F3609E4A9}" type="slidenum">
              <a:rPr lang="en-US" smtClean="0"/>
              <a:t>‹#›</a:t>
            </a:fld>
            <a:endParaRPr lang="en-US"/>
          </a:p>
        </p:txBody>
      </p:sp>
    </p:spTree>
    <p:extLst>
      <p:ext uri="{BB962C8B-B14F-4D97-AF65-F5344CB8AC3E}">
        <p14:creationId xmlns:p14="http://schemas.microsoft.com/office/powerpoint/2010/main" val="3463272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AC2F5D4-F8D1-4C65-8D1D-C603815917A2}" type="datetimeFigureOut">
              <a:rPr lang="en-US" smtClean="0"/>
              <a:t>29-Mar-21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FBE372-C11A-4595-A9F0-8F3F3609E4A9}" type="slidenum">
              <a:rPr lang="en-US" smtClean="0"/>
              <a:t>‹#›</a:t>
            </a:fld>
            <a:endParaRPr lang="en-US"/>
          </a:p>
        </p:txBody>
      </p:sp>
    </p:spTree>
    <p:extLst>
      <p:ext uri="{BB962C8B-B14F-4D97-AF65-F5344CB8AC3E}">
        <p14:creationId xmlns:p14="http://schemas.microsoft.com/office/powerpoint/2010/main" val="1649142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2F5D4-F8D1-4C65-8D1D-C603815917A2}" type="datetimeFigureOut">
              <a:rPr lang="en-US" smtClean="0"/>
              <a:t>29-Mar-21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FBE372-C11A-4595-A9F0-8F3F3609E4A9}" type="slidenum">
              <a:rPr lang="en-US" smtClean="0"/>
              <a:t>‹#›</a:t>
            </a:fld>
            <a:endParaRPr lang="en-US"/>
          </a:p>
        </p:txBody>
      </p:sp>
    </p:spTree>
    <p:extLst>
      <p:ext uri="{BB962C8B-B14F-4D97-AF65-F5344CB8AC3E}">
        <p14:creationId xmlns:p14="http://schemas.microsoft.com/office/powerpoint/2010/main" val="3450778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C2F5D4-F8D1-4C65-8D1D-C603815917A2}" type="datetimeFigureOut">
              <a:rPr lang="en-US" smtClean="0"/>
              <a:t>29-Mar-21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FBE372-C11A-4595-A9F0-8F3F3609E4A9}" type="slidenum">
              <a:rPr lang="en-US" smtClean="0"/>
              <a:t>‹#›</a:t>
            </a:fld>
            <a:endParaRPr lang="en-US"/>
          </a:p>
        </p:txBody>
      </p:sp>
    </p:spTree>
    <p:extLst>
      <p:ext uri="{BB962C8B-B14F-4D97-AF65-F5344CB8AC3E}">
        <p14:creationId xmlns:p14="http://schemas.microsoft.com/office/powerpoint/2010/main" val="3968382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C2F5D4-F8D1-4C65-8D1D-C603815917A2}" type="datetimeFigureOut">
              <a:rPr lang="en-US" smtClean="0"/>
              <a:t>29-Mar-21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FBE372-C11A-4595-A9F0-8F3F3609E4A9}" type="slidenum">
              <a:rPr lang="en-US" smtClean="0"/>
              <a:t>‹#›</a:t>
            </a:fld>
            <a:endParaRPr lang="en-US"/>
          </a:p>
        </p:txBody>
      </p:sp>
    </p:spTree>
    <p:extLst>
      <p:ext uri="{BB962C8B-B14F-4D97-AF65-F5344CB8AC3E}">
        <p14:creationId xmlns:p14="http://schemas.microsoft.com/office/powerpoint/2010/main" val="3448786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C2F5D4-F8D1-4C65-8D1D-C603815917A2}" type="datetimeFigureOut">
              <a:rPr lang="en-US" smtClean="0"/>
              <a:t>29-Mar-21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FBE372-C11A-4595-A9F0-8F3F3609E4A9}" type="slidenum">
              <a:rPr lang="en-US" smtClean="0"/>
              <a:t>‹#›</a:t>
            </a:fld>
            <a:endParaRPr lang="en-US"/>
          </a:p>
        </p:txBody>
      </p:sp>
    </p:spTree>
    <p:extLst>
      <p:ext uri="{BB962C8B-B14F-4D97-AF65-F5344CB8AC3E}">
        <p14:creationId xmlns:p14="http://schemas.microsoft.com/office/powerpoint/2010/main" val="346626533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Subtitle 2"/>
          <p:cNvSpPr txBox="1">
            <a:spLocks/>
          </p:cNvSpPr>
          <p:nvPr/>
        </p:nvSpPr>
        <p:spPr>
          <a:xfrm>
            <a:off x="1524000" y="2401035"/>
            <a:ext cx="9144000" cy="2211908"/>
          </a:xfrm>
          <a:prstGeom prst="rect">
            <a:avLst/>
          </a:prstGeom>
          <a:solidFill>
            <a:srgbClr val="8B776B"/>
          </a:solidFill>
          <a:ln>
            <a:solidFill>
              <a:srgbClr val="835849"/>
            </a:solid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4400" b="1" dirty="0" smtClean="0">
              <a:solidFill>
                <a:schemeClr val="tx1">
                  <a:lumMod val="85000"/>
                  <a:lumOff val="15000"/>
                </a:schemeClr>
              </a:solidFill>
            </a:endParaRPr>
          </a:p>
          <a:p>
            <a:r>
              <a:rPr lang="en-US" sz="4400" b="1" dirty="0" smtClean="0">
                <a:solidFill>
                  <a:schemeClr val="tx1">
                    <a:lumMod val="85000"/>
                    <a:lumOff val="15000"/>
                  </a:schemeClr>
                </a:solidFill>
              </a:rPr>
              <a:t>Project: New Construction Chances </a:t>
            </a:r>
            <a:endParaRPr lang="en-US" sz="4400" b="1" dirty="0">
              <a:solidFill>
                <a:schemeClr val="tx1">
                  <a:lumMod val="85000"/>
                  <a:lumOff val="15000"/>
                </a:schemeClr>
              </a:solidFill>
            </a:endParaRPr>
          </a:p>
        </p:txBody>
      </p:sp>
    </p:spTree>
    <p:extLst>
      <p:ext uri="{BB962C8B-B14F-4D97-AF65-F5344CB8AC3E}">
        <p14:creationId xmlns:p14="http://schemas.microsoft.com/office/powerpoint/2010/main" val="4121912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34992"/>
            <a:ext cx="12192000" cy="4247317"/>
          </a:xfrm>
          <a:prstGeom prst="rect">
            <a:avLst/>
          </a:prstGeom>
        </p:spPr>
        <p:txBody>
          <a:bodyPr wrap="square">
            <a:spAutoFit/>
          </a:bodyPr>
          <a:lstStyle/>
          <a:p>
            <a:pPr algn="just">
              <a:lnSpc>
                <a:spcPct val="150000"/>
              </a:lnSpc>
            </a:pPr>
            <a:r>
              <a:rPr lang="en-US" b="1" dirty="0"/>
              <a:t>Problem statement </a:t>
            </a:r>
            <a:r>
              <a:rPr lang="en-US" b="1" dirty="0" smtClean="0"/>
              <a:t>:-</a:t>
            </a:r>
            <a:r>
              <a:rPr lang="en-US" dirty="0"/>
              <a:t> Home construction materials like tiles/marbles, electric wiring, </a:t>
            </a:r>
            <a:r>
              <a:rPr lang="en-US" dirty="0" smtClean="0"/>
              <a:t>sanitary </a:t>
            </a:r>
            <a:r>
              <a:rPr lang="en-US" dirty="0"/>
              <a:t>ware </a:t>
            </a:r>
            <a:r>
              <a:rPr lang="en-US" dirty="0" smtClean="0"/>
              <a:t>etc., to </a:t>
            </a:r>
            <a:r>
              <a:rPr lang="en-US" dirty="0"/>
              <a:t>boost the sales and make aware of products companies/ industries are using </a:t>
            </a:r>
            <a:r>
              <a:rPr lang="en-US" dirty="0" smtClean="0"/>
              <a:t>sales/marketing </a:t>
            </a:r>
            <a:r>
              <a:rPr lang="en-US" dirty="0"/>
              <a:t>people approaching to </a:t>
            </a:r>
            <a:r>
              <a:rPr lang="en-US" dirty="0" smtClean="0"/>
              <a:t>customers </a:t>
            </a:r>
            <a:r>
              <a:rPr lang="en-US" dirty="0"/>
              <a:t>door step.</a:t>
            </a:r>
            <a:r>
              <a:rPr lang="en-US" b="1" dirty="0" smtClean="0"/>
              <a:t> </a:t>
            </a:r>
            <a:r>
              <a:rPr lang="en-US" dirty="0"/>
              <a:t>T</a:t>
            </a:r>
            <a:r>
              <a:rPr lang="en-US" dirty="0" smtClean="0"/>
              <a:t>here is no standard method to predict construction chances inside or outside the city.</a:t>
            </a:r>
            <a:r>
              <a:rPr lang="en-US" b="1" dirty="0" smtClean="0"/>
              <a:t> </a:t>
            </a:r>
            <a:r>
              <a:rPr lang="en-US" dirty="0" smtClean="0"/>
              <a:t>This take time and there is no demographic data to predict the construction chances.</a:t>
            </a:r>
            <a:endParaRPr lang="en-US" dirty="0"/>
          </a:p>
          <a:p>
            <a:pPr algn="just">
              <a:lnSpc>
                <a:spcPct val="150000"/>
              </a:lnSpc>
            </a:pPr>
            <a:r>
              <a:rPr lang="en-US" b="1" dirty="0"/>
              <a:t>Objective :-  </a:t>
            </a:r>
            <a:r>
              <a:rPr lang="en-US" dirty="0"/>
              <a:t>T</a:t>
            </a:r>
            <a:r>
              <a:rPr lang="en-US" dirty="0" smtClean="0"/>
              <a:t>o </a:t>
            </a:r>
            <a:r>
              <a:rPr lang="en-US" dirty="0"/>
              <a:t>collect data like co-ordinates, area density etc. to analysis and predict the potential of house construction in particular area. And this data helps to increases the efficiency </a:t>
            </a:r>
            <a:r>
              <a:rPr lang="en-US" dirty="0" smtClean="0"/>
              <a:t>to find construction or if </a:t>
            </a:r>
            <a:r>
              <a:rPr lang="en-US" dirty="0"/>
              <a:t>any new person joins for work. </a:t>
            </a:r>
          </a:p>
          <a:p>
            <a:pPr algn="just">
              <a:lnSpc>
                <a:spcPct val="150000"/>
              </a:lnSpc>
            </a:pPr>
            <a:r>
              <a:rPr lang="en-US" dirty="0"/>
              <a:t>Initial survey is conducted to collect </a:t>
            </a:r>
            <a:r>
              <a:rPr lang="en-US" dirty="0" smtClean="0"/>
              <a:t>data. </a:t>
            </a:r>
          </a:p>
          <a:p>
            <a:pPr algn="just">
              <a:lnSpc>
                <a:spcPct val="150000"/>
              </a:lnSpc>
            </a:pPr>
            <a:r>
              <a:rPr lang="en-US" dirty="0" smtClean="0"/>
              <a:t>The </a:t>
            </a:r>
            <a:r>
              <a:rPr lang="en-US" dirty="0"/>
              <a:t>data is collected in City </a:t>
            </a:r>
            <a:r>
              <a:rPr lang="en-US" dirty="0" err="1"/>
              <a:t>Kalaburagi</a:t>
            </a:r>
            <a:r>
              <a:rPr lang="en-US" dirty="0"/>
              <a:t>(Gulbarga) it is classified inTire-2 city, Under the recommendation of the Sixth Central Pay Commission based on HRA.</a:t>
            </a:r>
          </a:p>
          <a:p>
            <a:pPr algn="just">
              <a:lnSpc>
                <a:spcPct val="150000"/>
              </a:lnSpc>
            </a:pPr>
            <a:r>
              <a:rPr lang="en-US" dirty="0" smtClean="0"/>
              <a:t>	</a:t>
            </a:r>
          </a:p>
        </p:txBody>
      </p:sp>
    </p:spTree>
    <p:extLst>
      <p:ext uri="{BB962C8B-B14F-4D97-AF65-F5344CB8AC3E}">
        <p14:creationId xmlns:p14="http://schemas.microsoft.com/office/powerpoint/2010/main" val="1343063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2466"/>
            <a:ext cx="12192000" cy="7201972"/>
          </a:xfrm>
          <a:prstGeom prst="rect">
            <a:avLst/>
          </a:prstGeom>
        </p:spPr>
        <p:txBody>
          <a:bodyPr wrap="square">
            <a:spAutoFit/>
          </a:bodyPr>
          <a:lstStyle/>
          <a:p>
            <a:pPr algn="just">
              <a:lnSpc>
                <a:spcPct val="150000"/>
              </a:lnSpc>
            </a:pPr>
            <a:r>
              <a:rPr lang="en-US" sz="2000" b="1" dirty="0"/>
              <a:t>Features in data</a:t>
            </a:r>
            <a:r>
              <a:rPr lang="en-US" sz="2000" b="1" dirty="0" smtClean="0"/>
              <a:t>:-</a:t>
            </a:r>
          </a:p>
          <a:p>
            <a:pPr algn="just">
              <a:lnSpc>
                <a:spcPct val="150000"/>
              </a:lnSpc>
            </a:pPr>
            <a:r>
              <a:rPr lang="en-US" b="1" dirty="0" smtClean="0"/>
              <a:t>Area </a:t>
            </a:r>
            <a:r>
              <a:rPr lang="en-US" b="1" dirty="0"/>
              <a:t>name:</a:t>
            </a:r>
            <a:r>
              <a:rPr lang="en-US" dirty="0"/>
              <a:t> Name of the area that data is collected</a:t>
            </a:r>
            <a:r>
              <a:rPr lang="en-US" dirty="0" smtClean="0"/>
              <a:t>.</a:t>
            </a:r>
            <a:endParaRPr lang="en-US" dirty="0"/>
          </a:p>
          <a:p>
            <a:pPr algn="just">
              <a:lnSpc>
                <a:spcPct val="150000"/>
              </a:lnSpc>
            </a:pPr>
            <a:r>
              <a:rPr lang="en-US" b="1" dirty="0"/>
              <a:t>Latitude and longitude:</a:t>
            </a:r>
            <a:r>
              <a:rPr lang="en-US" dirty="0"/>
              <a:t> Coordinates of the area.  	</a:t>
            </a:r>
          </a:p>
          <a:p>
            <a:pPr algn="just">
              <a:lnSpc>
                <a:spcPct val="150000"/>
              </a:lnSpc>
            </a:pPr>
            <a:r>
              <a:rPr lang="en-US" b="1" dirty="0" smtClean="0"/>
              <a:t>Number </a:t>
            </a:r>
            <a:r>
              <a:rPr lang="en-US" b="1" dirty="0"/>
              <a:t>of houses:</a:t>
            </a:r>
            <a:r>
              <a:rPr lang="en-US" dirty="0"/>
              <a:t> number of houses constructed in a row and its opposite row.</a:t>
            </a:r>
          </a:p>
          <a:p>
            <a:pPr algn="just">
              <a:lnSpc>
                <a:spcPct val="150000"/>
              </a:lnSpc>
            </a:pPr>
            <a:r>
              <a:rPr lang="en-US" b="1" dirty="0" smtClean="0"/>
              <a:t>Total </a:t>
            </a:r>
            <a:r>
              <a:rPr lang="en-US" b="1" dirty="0"/>
              <a:t>plots:</a:t>
            </a:r>
            <a:r>
              <a:rPr lang="en-US" dirty="0"/>
              <a:t> total number of plots empty as well as constructed.</a:t>
            </a:r>
          </a:p>
          <a:p>
            <a:pPr algn="just">
              <a:lnSpc>
                <a:spcPct val="150000"/>
              </a:lnSpc>
            </a:pPr>
            <a:r>
              <a:rPr lang="en-US" b="1" dirty="0" smtClean="0"/>
              <a:t>Area </a:t>
            </a:r>
            <a:r>
              <a:rPr lang="en-US" b="1" dirty="0"/>
              <a:t>density:</a:t>
            </a:r>
            <a:r>
              <a:rPr lang="en-US" dirty="0"/>
              <a:t> area density is given by ratio of number of houses to total number of plots.</a:t>
            </a:r>
          </a:p>
          <a:p>
            <a:pPr algn="just">
              <a:lnSpc>
                <a:spcPct val="150000"/>
              </a:lnSpc>
            </a:pPr>
            <a:r>
              <a:rPr lang="en-US" dirty="0"/>
              <a:t> </a:t>
            </a:r>
            <a:r>
              <a:rPr lang="en-US" b="1" dirty="0" smtClean="0"/>
              <a:t>Area </a:t>
            </a:r>
            <a:r>
              <a:rPr lang="en-US" b="1" dirty="0"/>
              <a:t>density = number of houses/total number of plots</a:t>
            </a:r>
          </a:p>
          <a:p>
            <a:pPr algn="just">
              <a:lnSpc>
                <a:spcPct val="150000"/>
              </a:lnSpc>
            </a:pPr>
            <a:r>
              <a:rPr lang="en-US" dirty="0"/>
              <a:t>This will give a value in range of 0 to 1. </a:t>
            </a:r>
          </a:p>
          <a:p>
            <a:pPr algn="just">
              <a:lnSpc>
                <a:spcPct val="150000"/>
              </a:lnSpc>
            </a:pPr>
            <a:r>
              <a:rPr lang="en-US" dirty="0"/>
              <a:t>1 means there is no empty space, 0 means no houses are constructed.</a:t>
            </a:r>
          </a:p>
          <a:p>
            <a:pPr algn="just">
              <a:lnSpc>
                <a:spcPct val="150000"/>
              </a:lnSpc>
            </a:pPr>
            <a:r>
              <a:rPr lang="en-US" b="1" dirty="0" smtClean="0"/>
              <a:t>Average age:</a:t>
            </a:r>
            <a:r>
              <a:rPr lang="en-US" dirty="0" smtClean="0"/>
              <a:t> it is average age of number of houses feature</a:t>
            </a:r>
          </a:p>
          <a:p>
            <a:pPr algn="just">
              <a:lnSpc>
                <a:spcPct val="150000"/>
              </a:lnSpc>
            </a:pPr>
            <a:r>
              <a:rPr lang="en-US" b="1" dirty="0"/>
              <a:t>M</a:t>
            </a:r>
            <a:r>
              <a:rPr lang="en-US" b="1" dirty="0" smtClean="0"/>
              <a:t>aterial </a:t>
            </a:r>
            <a:r>
              <a:rPr lang="en-US" b="1" dirty="0"/>
              <a:t>used:</a:t>
            </a:r>
            <a:r>
              <a:rPr lang="en-US" dirty="0"/>
              <a:t> what kind building blocks are used to construct a house(Stones or Bricks).</a:t>
            </a:r>
          </a:p>
          <a:p>
            <a:pPr algn="just">
              <a:lnSpc>
                <a:spcPct val="150000"/>
              </a:lnSpc>
            </a:pPr>
            <a:r>
              <a:rPr lang="en-US" b="1" dirty="0"/>
              <a:t>No. of old homes(above&gt;25 years):</a:t>
            </a:r>
            <a:r>
              <a:rPr lang="en-US" dirty="0"/>
              <a:t> number of old houses which are above 25 year old. By this we can tell that, if old </a:t>
            </a:r>
            <a:r>
              <a:rPr lang="en-US" dirty="0" smtClean="0"/>
              <a:t>houses</a:t>
            </a:r>
          </a:p>
          <a:p>
            <a:pPr algn="just">
              <a:lnSpc>
                <a:spcPct val="150000"/>
              </a:lnSpc>
            </a:pPr>
            <a:r>
              <a:rPr lang="en-US" dirty="0" smtClean="0"/>
              <a:t>are </a:t>
            </a:r>
            <a:r>
              <a:rPr lang="en-US" dirty="0"/>
              <a:t>more then construction chances are high.</a:t>
            </a:r>
          </a:p>
          <a:p>
            <a:pPr algn="just">
              <a:lnSpc>
                <a:spcPct val="150000"/>
              </a:lnSpc>
            </a:pPr>
            <a:r>
              <a:rPr lang="en-US" b="1" dirty="0"/>
              <a:t>House Type:</a:t>
            </a:r>
            <a:r>
              <a:rPr lang="en-US" dirty="0"/>
              <a:t> type of houses in the area or construction type(normal type, modern type or simple</a:t>
            </a:r>
            <a:r>
              <a:rPr lang="en-US" dirty="0" smtClean="0"/>
              <a:t>)</a:t>
            </a:r>
          </a:p>
          <a:p>
            <a:pPr algn="just">
              <a:lnSpc>
                <a:spcPct val="150000"/>
              </a:lnSpc>
            </a:pPr>
            <a:r>
              <a:rPr lang="en-US" b="1" dirty="0"/>
              <a:t>Type</a:t>
            </a:r>
            <a:r>
              <a:rPr lang="en-US" b="1" dirty="0" smtClean="0"/>
              <a:t>: </a:t>
            </a:r>
            <a:r>
              <a:rPr lang="en-US" dirty="0" smtClean="0"/>
              <a:t>new</a:t>
            </a:r>
            <a:r>
              <a:rPr lang="en-US" dirty="0"/>
              <a:t> home means construction in open plots, Renovation means renovation or complete reconstruction of house</a:t>
            </a:r>
          </a:p>
          <a:p>
            <a:pPr algn="just">
              <a:lnSpc>
                <a:spcPct val="150000"/>
              </a:lnSpc>
            </a:pPr>
            <a:r>
              <a:rPr lang="en-US" b="1" dirty="0"/>
              <a:t>Construction chances:</a:t>
            </a:r>
            <a:r>
              <a:rPr lang="en-US" dirty="0"/>
              <a:t> the variables are High, moderate and low. </a:t>
            </a:r>
          </a:p>
          <a:p>
            <a:pPr algn="just">
              <a:lnSpc>
                <a:spcPct val="150000"/>
              </a:lnSpc>
            </a:pPr>
            <a:endParaRPr lang="en-US" dirty="0" smtClean="0"/>
          </a:p>
        </p:txBody>
      </p:sp>
    </p:spTree>
    <p:extLst>
      <p:ext uri="{BB962C8B-B14F-4D97-AF65-F5344CB8AC3E}">
        <p14:creationId xmlns:p14="http://schemas.microsoft.com/office/powerpoint/2010/main" val="3717337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00296"/>
            <a:ext cx="12192000" cy="6740307"/>
          </a:xfrm>
          <a:prstGeom prst="rect">
            <a:avLst/>
          </a:prstGeom>
          <a:noFill/>
        </p:spPr>
        <p:txBody>
          <a:bodyPr wrap="square" rtlCol="0">
            <a:spAutoFit/>
          </a:bodyPr>
          <a:lstStyle/>
          <a:p>
            <a:pPr algn="just">
              <a:lnSpc>
                <a:spcPct val="150000"/>
              </a:lnSpc>
            </a:pPr>
            <a:r>
              <a:rPr lang="en-US" b="1" dirty="0" smtClean="0"/>
              <a:t>Categories:- Constriction chances categorized as High, moderate and low.</a:t>
            </a:r>
          </a:p>
          <a:p>
            <a:pPr algn="just">
              <a:lnSpc>
                <a:spcPct val="150000"/>
              </a:lnSpc>
            </a:pPr>
            <a:r>
              <a:rPr lang="en-US" b="1" dirty="0" smtClean="0"/>
              <a:t>High:- Area density must be less than 0.5 &amp; Average age must 0 – 10 or 20 above .(on </a:t>
            </a:r>
            <a:r>
              <a:rPr lang="en-US" b="1" dirty="0" err="1" smtClean="0"/>
              <a:t>avg</a:t>
            </a:r>
            <a:r>
              <a:rPr lang="en-US" b="1" dirty="0" smtClean="0"/>
              <a:t> 3 houses a year).</a:t>
            </a:r>
          </a:p>
          <a:p>
            <a:pPr algn="just">
              <a:lnSpc>
                <a:spcPct val="150000"/>
              </a:lnSpc>
            </a:pPr>
            <a:r>
              <a:rPr lang="en-US" b="1" dirty="0" smtClean="0"/>
              <a:t>Moderate:- Area density must be between 0.51 to 0.8 &amp; Average age must be about 10 to 20.(on </a:t>
            </a:r>
            <a:r>
              <a:rPr lang="en-US" b="1" dirty="0" err="1" smtClean="0"/>
              <a:t>avg</a:t>
            </a:r>
            <a:r>
              <a:rPr lang="en-US" b="1" dirty="0" smtClean="0"/>
              <a:t> 1 to 2 houses a year).</a:t>
            </a:r>
          </a:p>
          <a:p>
            <a:pPr algn="just">
              <a:lnSpc>
                <a:spcPct val="150000"/>
              </a:lnSpc>
            </a:pPr>
            <a:r>
              <a:rPr lang="en-US" b="1" dirty="0" smtClean="0"/>
              <a:t>Low</a:t>
            </a:r>
            <a:r>
              <a:rPr lang="en-US" b="1" dirty="0"/>
              <a:t>:- Area density must be </a:t>
            </a:r>
            <a:r>
              <a:rPr lang="en-US" b="1" dirty="0" smtClean="0"/>
              <a:t>above 0.8 &amp; Average age must be about 10 to 20.(on </a:t>
            </a:r>
            <a:r>
              <a:rPr lang="en-US" b="1" dirty="0" err="1" smtClean="0"/>
              <a:t>avg</a:t>
            </a:r>
            <a:r>
              <a:rPr lang="en-US" b="1" dirty="0" smtClean="0"/>
              <a:t> less than 1 houses a year).</a:t>
            </a:r>
          </a:p>
          <a:p>
            <a:pPr algn="just">
              <a:lnSpc>
                <a:spcPct val="150000"/>
              </a:lnSpc>
            </a:pPr>
            <a:endParaRPr lang="en-US" b="1" dirty="0" smtClean="0"/>
          </a:p>
          <a:p>
            <a:pPr algn="just">
              <a:lnSpc>
                <a:spcPct val="150000"/>
              </a:lnSpc>
            </a:pPr>
            <a:r>
              <a:rPr lang="en-US" dirty="0"/>
              <a:t>If the average age of houses crosses certain age(value) then the probability of construction of new house is more. </a:t>
            </a:r>
          </a:p>
          <a:p>
            <a:pPr algn="just">
              <a:lnSpc>
                <a:spcPct val="150000"/>
              </a:lnSpc>
            </a:pPr>
            <a:r>
              <a:rPr lang="en-US" dirty="0"/>
              <a:t>By doing serve I found that the threshold value is about 25 years, it may varies location to location.</a:t>
            </a:r>
          </a:p>
          <a:p>
            <a:pPr algn="just">
              <a:lnSpc>
                <a:spcPct val="150000"/>
              </a:lnSpc>
            </a:pPr>
            <a:r>
              <a:rPr lang="en-US" dirty="0"/>
              <a:t>More the density and more the average age higher chance of house construction</a:t>
            </a:r>
          </a:p>
          <a:p>
            <a:pPr algn="just">
              <a:lnSpc>
                <a:spcPct val="150000"/>
              </a:lnSpc>
            </a:pPr>
            <a:r>
              <a:rPr lang="en-US" dirty="0"/>
              <a:t>Less the density and less the avg. age then also higher the chances of house construction</a:t>
            </a:r>
          </a:p>
          <a:p>
            <a:pPr algn="just">
              <a:lnSpc>
                <a:spcPct val="150000"/>
              </a:lnSpc>
            </a:pPr>
            <a:r>
              <a:rPr lang="en-US" dirty="0"/>
              <a:t>Higher the density and lower the age, lower the chances of construction of new house.</a:t>
            </a:r>
          </a:p>
          <a:p>
            <a:pPr algn="just">
              <a:lnSpc>
                <a:spcPct val="150000"/>
              </a:lnSpc>
            </a:pPr>
            <a:r>
              <a:rPr lang="en-US" dirty="0"/>
              <a:t>Average age of houses also matters to predict the construction chances. It is observed that if average age is low(less than 20 years) and area density is high(more than 0.8) then new construction chances are also less.</a:t>
            </a:r>
          </a:p>
          <a:p>
            <a:pPr algn="just">
              <a:lnSpc>
                <a:spcPct val="150000"/>
              </a:lnSpc>
            </a:pPr>
            <a:endParaRPr lang="en-US" dirty="0"/>
          </a:p>
          <a:p>
            <a:pPr algn="just">
              <a:lnSpc>
                <a:spcPct val="150000"/>
              </a:lnSpc>
            </a:pPr>
            <a:endParaRPr lang="en-US" b="1" dirty="0" smtClean="0"/>
          </a:p>
          <a:p>
            <a:pPr algn="just">
              <a:lnSpc>
                <a:spcPct val="150000"/>
              </a:lnSpc>
            </a:pPr>
            <a:endParaRPr lang="en-US" dirty="0" smtClean="0"/>
          </a:p>
          <a:p>
            <a:pPr algn="just">
              <a:lnSpc>
                <a:spcPct val="150000"/>
              </a:lnSpc>
            </a:pPr>
            <a:r>
              <a:rPr lang="en-US" dirty="0" smtClean="0"/>
              <a:t>  </a:t>
            </a:r>
            <a:endParaRPr lang="en-US" dirty="0"/>
          </a:p>
        </p:txBody>
      </p:sp>
    </p:spTree>
    <p:extLst>
      <p:ext uri="{BB962C8B-B14F-4D97-AF65-F5344CB8AC3E}">
        <p14:creationId xmlns:p14="http://schemas.microsoft.com/office/powerpoint/2010/main" val="1697900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01600"/>
            <a:ext cx="12308114" cy="7201972"/>
          </a:xfrm>
          <a:prstGeom prst="rect">
            <a:avLst/>
          </a:prstGeom>
        </p:spPr>
        <p:txBody>
          <a:bodyPr wrap="square">
            <a:spAutoFit/>
          </a:bodyPr>
          <a:lstStyle/>
          <a:p>
            <a:pPr algn="just">
              <a:lnSpc>
                <a:spcPct val="150000"/>
              </a:lnSpc>
            </a:pPr>
            <a:r>
              <a:rPr lang="en-US" sz="2000" b="1" dirty="0"/>
              <a:t>After analyzing the data the results are,</a:t>
            </a:r>
          </a:p>
          <a:p>
            <a:pPr marL="285750" indent="-285750" algn="just">
              <a:lnSpc>
                <a:spcPct val="150000"/>
              </a:lnSpc>
              <a:buFont typeface="Arial" panose="020B0604020202020204" pitchFamily="34" charset="0"/>
              <a:buChar char="•"/>
            </a:pPr>
            <a:r>
              <a:rPr lang="en-US" dirty="0"/>
              <a:t>Construction chances are moderate in city compare to other two category.</a:t>
            </a:r>
          </a:p>
          <a:p>
            <a:pPr marL="285750" indent="-285750" algn="just">
              <a:lnSpc>
                <a:spcPct val="150000"/>
              </a:lnSpc>
              <a:buFont typeface="Arial" panose="020B0604020202020204" pitchFamily="34" charset="0"/>
              <a:buChar char="•"/>
            </a:pPr>
            <a:r>
              <a:rPr lang="en-US" dirty="0"/>
              <a:t>Average age of houses that data collected is about ten and twenty are more compared to forty or thirty </a:t>
            </a:r>
            <a:endParaRPr lang="en-US" dirty="0" smtClean="0"/>
          </a:p>
          <a:p>
            <a:pPr algn="just">
              <a:lnSpc>
                <a:spcPct val="150000"/>
              </a:lnSpc>
            </a:pPr>
            <a:r>
              <a:rPr lang="en-US" dirty="0"/>
              <a:t> </a:t>
            </a:r>
            <a:r>
              <a:rPr lang="en-US" dirty="0" smtClean="0"/>
              <a:t>    that's</a:t>
            </a:r>
            <a:r>
              <a:rPr lang="en-US" dirty="0"/>
              <a:t> why construction chances are moderate because houses are young.</a:t>
            </a:r>
          </a:p>
          <a:p>
            <a:pPr marL="285750" indent="-285750" algn="just">
              <a:lnSpc>
                <a:spcPct val="150000"/>
              </a:lnSpc>
              <a:buFont typeface="Arial" panose="020B0604020202020204" pitchFamily="34" charset="0"/>
              <a:buChar char="•"/>
            </a:pPr>
            <a:r>
              <a:rPr lang="en-US" dirty="0"/>
              <a:t>The construction chances are more if area density is less clearly, if area density and age is high then also </a:t>
            </a:r>
            <a:endParaRPr lang="en-US" dirty="0" smtClean="0"/>
          </a:p>
          <a:p>
            <a:pPr algn="just">
              <a:lnSpc>
                <a:spcPct val="150000"/>
              </a:lnSpc>
            </a:pPr>
            <a:r>
              <a:rPr lang="en-US" dirty="0"/>
              <a:t> </a:t>
            </a:r>
            <a:r>
              <a:rPr lang="en-US" dirty="0" smtClean="0"/>
              <a:t>    construction</a:t>
            </a:r>
            <a:r>
              <a:rPr lang="en-US" dirty="0"/>
              <a:t> chances </a:t>
            </a:r>
            <a:r>
              <a:rPr lang="en-US" dirty="0" smtClean="0"/>
              <a:t>are high.</a:t>
            </a:r>
          </a:p>
          <a:p>
            <a:pPr marL="285750" indent="-285750" algn="just">
              <a:lnSpc>
                <a:spcPct val="150000"/>
              </a:lnSpc>
              <a:buFont typeface="Arial" panose="020B0604020202020204" pitchFamily="34" charset="0"/>
              <a:buChar char="•"/>
            </a:pPr>
            <a:r>
              <a:rPr lang="en-US" dirty="0" smtClean="0"/>
              <a:t>Modern</a:t>
            </a:r>
            <a:r>
              <a:rPr lang="en-US" dirty="0"/>
              <a:t> houses are generally made with bricks, old houses that are 40 years above used stones to </a:t>
            </a:r>
            <a:endParaRPr lang="en-US" dirty="0" smtClean="0"/>
          </a:p>
          <a:p>
            <a:pPr algn="just">
              <a:lnSpc>
                <a:spcPct val="150000"/>
              </a:lnSpc>
            </a:pPr>
            <a:r>
              <a:rPr lang="en-US" dirty="0"/>
              <a:t> </a:t>
            </a:r>
            <a:r>
              <a:rPr lang="en-US" dirty="0" smtClean="0"/>
              <a:t>    construct</a:t>
            </a:r>
            <a:r>
              <a:rPr lang="en-US" dirty="0"/>
              <a:t> houses.</a:t>
            </a:r>
          </a:p>
          <a:p>
            <a:pPr marL="285750" indent="-285750" algn="just">
              <a:lnSpc>
                <a:spcPct val="150000"/>
              </a:lnSpc>
              <a:buFont typeface="Arial" panose="020B0604020202020204" pitchFamily="34" charset="0"/>
              <a:buChar char="•"/>
            </a:pPr>
            <a:r>
              <a:rPr lang="en-US" dirty="0"/>
              <a:t>Here simple means old houses. They are becoming less because of its age.</a:t>
            </a:r>
          </a:p>
          <a:p>
            <a:pPr marL="285750" indent="-285750" algn="just">
              <a:lnSpc>
                <a:spcPct val="150000"/>
              </a:lnSpc>
              <a:buFont typeface="Arial" panose="020B0604020202020204" pitchFamily="34" charset="0"/>
              <a:buChar char="•"/>
            </a:pPr>
            <a:r>
              <a:rPr lang="en-US" dirty="0"/>
              <a:t>Modern houses means high standard houses.</a:t>
            </a:r>
          </a:p>
          <a:p>
            <a:pPr marL="285750" indent="-285750" algn="just">
              <a:lnSpc>
                <a:spcPct val="150000"/>
              </a:lnSpc>
              <a:buFont typeface="Arial" panose="020B0604020202020204" pitchFamily="34" charset="0"/>
              <a:buChar char="•"/>
            </a:pPr>
            <a:r>
              <a:rPr lang="en-US" dirty="0"/>
              <a:t>New home means construction in open plots, Renovation means renovation or complete reconstruction </a:t>
            </a:r>
            <a:endParaRPr lang="en-US" dirty="0" smtClean="0"/>
          </a:p>
          <a:p>
            <a:pPr algn="just">
              <a:lnSpc>
                <a:spcPct val="150000"/>
              </a:lnSpc>
            </a:pPr>
            <a:r>
              <a:rPr lang="en-US" dirty="0"/>
              <a:t> </a:t>
            </a:r>
            <a:r>
              <a:rPr lang="en-US" dirty="0" smtClean="0"/>
              <a:t>   of</a:t>
            </a:r>
            <a:r>
              <a:rPr lang="en-US" dirty="0"/>
              <a:t> house</a:t>
            </a:r>
          </a:p>
          <a:p>
            <a:pPr marL="285750" indent="-285750" algn="just">
              <a:lnSpc>
                <a:spcPct val="150000"/>
              </a:lnSpc>
              <a:buFont typeface="Arial" panose="020B0604020202020204" pitchFamily="34" charset="0"/>
              <a:buChar char="•"/>
            </a:pPr>
            <a:r>
              <a:rPr lang="en-US" dirty="0"/>
              <a:t>Here we can see both class have equal opportunity.</a:t>
            </a:r>
          </a:p>
          <a:p>
            <a:pPr marL="285750" indent="-285750" algn="just">
              <a:lnSpc>
                <a:spcPct val="150000"/>
              </a:lnSpc>
              <a:buFont typeface="Arial" panose="020B0604020202020204" pitchFamily="34" charset="0"/>
              <a:buChar char="•"/>
            </a:pPr>
            <a:r>
              <a:rPr lang="en-US" dirty="0"/>
              <a:t>Construction chances are high in open plot construction. While Renovation of houses are moderate.</a:t>
            </a:r>
          </a:p>
          <a:p>
            <a:pPr>
              <a:lnSpc>
                <a:spcPct val="150000"/>
              </a:lnSpc>
            </a:pPr>
            <a:endParaRPr lang="en-US" dirty="0"/>
          </a:p>
          <a:p>
            <a:pPr>
              <a:lnSpc>
                <a:spcPct val="150000"/>
              </a:lnSpc>
            </a:pPr>
            <a:endParaRPr lang="en-US" dirty="0">
              <a:solidFill>
                <a:srgbClr val="000000"/>
              </a:solidFill>
            </a:endParaRPr>
          </a:p>
          <a:p>
            <a:pPr>
              <a:lnSpc>
                <a:spcPct val="150000"/>
              </a:lnSpc>
            </a:pPr>
            <a:endParaRPr lang="en-US" b="0" dirty="0">
              <a:solidFill>
                <a:srgbClr val="000000"/>
              </a:solidFill>
              <a:effectLst/>
            </a:endParaRPr>
          </a:p>
        </p:txBody>
      </p:sp>
    </p:spTree>
    <p:extLst>
      <p:ext uri="{BB962C8B-B14F-4D97-AF65-F5344CB8AC3E}">
        <p14:creationId xmlns:p14="http://schemas.microsoft.com/office/powerpoint/2010/main" val="1585643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0630"/>
            <a:ext cx="11959772" cy="3831818"/>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dirty="0"/>
              <a:t>Average age of houses is a very important feature. it is observed that if age of house made of bricks </a:t>
            </a:r>
            <a:endParaRPr lang="en-US" dirty="0" smtClean="0"/>
          </a:p>
          <a:p>
            <a:pPr algn="just">
              <a:lnSpc>
                <a:spcPct val="150000"/>
              </a:lnSpc>
            </a:pPr>
            <a:r>
              <a:rPr lang="en-US" dirty="0"/>
              <a:t> </a:t>
            </a:r>
            <a:r>
              <a:rPr lang="en-US" dirty="0" smtClean="0"/>
              <a:t>     crosses</a:t>
            </a:r>
            <a:r>
              <a:rPr lang="en-US" dirty="0"/>
              <a:t> </a:t>
            </a:r>
            <a:r>
              <a:rPr lang="en-US" dirty="0" smtClean="0"/>
              <a:t>certain age,</a:t>
            </a:r>
            <a:r>
              <a:rPr lang="en-US" dirty="0"/>
              <a:t> chances of renovation is high.</a:t>
            </a:r>
          </a:p>
          <a:p>
            <a:pPr marL="285750" indent="-285750" algn="just">
              <a:lnSpc>
                <a:spcPct val="150000"/>
              </a:lnSpc>
              <a:buFont typeface="Arial" panose="020B0604020202020204" pitchFamily="34" charset="0"/>
              <a:buChar char="•"/>
            </a:pPr>
            <a:r>
              <a:rPr lang="en-US" dirty="0"/>
              <a:t>Observed value of average is about 30 years. If we consider age about 40 and 30, construction </a:t>
            </a:r>
            <a:endParaRPr lang="en-US" dirty="0" smtClean="0"/>
          </a:p>
          <a:p>
            <a:pPr algn="just">
              <a:lnSpc>
                <a:spcPct val="150000"/>
              </a:lnSpc>
            </a:pPr>
            <a:r>
              <a:rPr lang="en-US" dirty="0" smtClean="0"/>
              <a:t>     chances</a:t>
            </a:r>
            <a:r>
              <a:rPr lang="en-US" dirty="0"/>
              <a:t> for 40 is more </a:t>
            </a:r>
          </a:p>
          <a:p>
            <a:pPr algn="just">
              <a:lnSpc>
                <a:spcPct val="150000"/>
              </a:lnSpc>
            </a:pPr>
            <a:r>
              <a:rPr lang="en-US" dirty="0"/>
              <a:t>      compared to </a:t>
            </a:r>
            <a:r>
              <a:rPr lang="en-US" dirty="0" smtClean="0"/>
              <a:t>30.</a:t>
            </a:r>
          </a:p>
          <a:p>
            <a:pPr marL="285750" indent="-285750" algn="just">
              <a:lnSpc>
                <a:spcPct val="150000"/>
              </a:lnSpc>
              <a:buFont typeface="Arial" panose="020B0604020202020204" pitchFamily="34" charset="0"/>
              <a:buChar char="•"/>
            </a:pPr>
            <a:r>
              <a:rPr lang="en-US" dirty="0" smtClean="0"/>
              <a:t>If Area density is high renovation is also high(after crossing certain age). Higher the area density lower the construction chances.</a:t>
            </a:r>
          </a:p>
          <a:p>
            <a:pPr>
              <a:lnSpc>
                <a:spcPct val="150000"/>
              </a:lnSpc>
            </a:pPr>
            <a:r>
              <a:rPr lang="en-US" dirty="0" smtClean="0"/>
              <a:t/>
            </a:r>
            <a:br>
              <a:rPr lang="en-US" dirty="0" smtClean="0"/>
            </a:br>
            <a:endParaRPr lang="en-US" dirty="0"/>
          </a:p>
        </p:txBody>
      </p:sp>
    </p:spTree>
    <p:extLst>
      <p:ext uri="{BB962C8B-B14F-4D97-AF65-F5344CB8AC3E}">
        <p14:creationId xmlns:p14="http://schemas.microsoft.com/office/powerpoint/2010/main" val="3050949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0124" y="136477"/>
            <a:ext cx="12041875" cy="1295868"/>
          </a:xfrm>
          <a:prstGeom prst="rect">
            <a:avLst/>
          </a:prstGeom>
          <a:noFill/>
        </p:spPr>
        <p:txBody>
          <a:bodyPr wrap="square" rtlCol="0">
            <a:spAutoFit/>
          </a:bodyPr>
          <a:lstStyle/>
          <a:p>
            <a:pPr>
              <a:lnSpc>
                <a:spcPct val="150000"/>
              </a:lnSpc>
            </a:pPr>
            <a:r>
              <a:rPr lang="en-US" dirty="0" smtClean="0"/>
              <a:t>How this data works, as we know the growth rate we have to increment, as the year passes. If the age is about 20 years old and density is above 0.8, in next 5 years density will increase and old houses become more old so there are chances of renovation of houses.  </a:t>
            </a:r>
            <a:endParaRPr lang="en-US" dirty="0"/>
          </a:p>
        </p:txBody>
      </p:sp>
    </p:spTree>
    <p:extLst>
      <p:ext uri="{BB962C8B-B14F-4D97-AF65-F5344CB8AC3E}">
        <p14:creationId xmlns:p14="http://schemas.microsoft.com/office/powerpoint/2010/main" val="2285142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7060</TotalTime>
  <Words>471</Words>
  <Application>Microsoft Office PowerPoint</Application>
  <PresentationFormat>Widescreen</PresentationFormat>
  <Paragraphs>61</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53</cp:revision>
  <dcterms:created xsi:type="dcterms:W3CDTF">2021-02-07T11:52:37Z</dcterms:created>
  <dcterms:modified xsi:type="dcterms:W3CDTF">2021-03-29T17:34:36Z</dcterms:modified>
</cp:coreProperties>
</file>